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o, Vicky (ELS-BEI)" userId="ddf7c7e5-d19d-42a9-83f5-8865ec3bb97e" providerId="ADAL" clId="{4626B95C-2623-4AFB-B60B-322EE7E060BA}"/>
    <pc:docChg chg="modSld">
      <pc:chgData name="Hao, Vicky (ELS-BEI)" userId="ddf7c7e5-d19d-42a9-83f5-8865ec3bb97e" providerId="ADAL" clId="{4626B95C-2623-4AFB-B60B-322EE7E060BA}" dt="2026-01-22T01:32:41.566" v="48" actId="20577"/>
      <pc:docMkLst>
        <pc:docMk/>
      </pc:docMkLst>
      <pc:sldChg chg="modSp mod">
        <pc:chgData name="Hao, Vicky (ELS-BEI)" userId="ddf7c7e5-d19d-42a9-83f5-8865ec3bb97e" providerId="ADAL" clId="{4626B95C-2623-4AFB-B60B-322EE7E060BA}" dt="2026-01-22T01:32:41.566" v="48" actId="20577"/>
        <pc:sldMkLst>
          <pc:docMk/>
          <pc:sldMk cId="235700575" sldId="256"/>
        </pc:sldMkLst>
        <pc:spChg chg="mod">
          <ac:chgData name="Hao, Vicky (ELS-BEI)" userId="ddf7c7e5-d19d-42a9-83f5-8865ec3bb97e" providerId="ADAL" clId="{4626B95C-2623-4AFB-B60B-322EE7E060BA}" dt="2026-01-22T01:32:41.566" v="48" actId="20577"/>
          <ac:spMkLst>
            <pc:docMk/>
            <pc:sldMk cId="235700575" sldId="256"/>
            <ac:spMk id="3" creationId="{68367B8A-128E-CC5D-8D7F-90F21B3AB0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89802-0F3B-C8E4-95C6-DB801F988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67ED65-61BC-C86D-479D-3A303562DB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3C51B-B67B-35E2-A501-477A6D3C4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8403D-115B-9AE4-2E07-1586FFFB8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ABD511-1658-40A1-D7E1-403E176C8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333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65846-7F2D-CD6C-7974-9D28C7B9A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19D9F7-0247-45F6-1267-15B556389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6A8C2B-AAED-4586-77EA-CEF7DF11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CB992F-F649-EF9E-6158-412C19F2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FC1AF2-31E2-28A6-FD98-EF650960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07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940F-3034-F39B-BEE8-DAA26AD015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6A4AED-DF40-9810-76FB-F908C108A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587E0-4C09-6281-46BA-D60C06660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7E7B58-260F-5017-1158-D97BE27AC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2621CB-999D-12F9-DC1A-03CC4CEFC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856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6C198-669C-8D44-5632-9D448DED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7B766-0096-C36C-DC39-376F11CB73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885279-F6CC-114A-DD60-D6688E23E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F3038-3102-C4C1-F2F1-F2375DF66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E8B79-C453-AEFB-4B79-CC51AC958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254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DED18-3C66-8F2A-4398-31C489B7A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6FE735-E15A-38DB-F4F0-A0537F892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BB2D3-E364-0AC7-8A4E-88FAC0924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810C7-0351-9768-A095-36124DAC4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447CEF-387C-440A-28D3-332AE41E6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17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C2558-16F2-05D3-84FB-0078FA6E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DDF11-EC1B-88E6-4940-820C72C702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89B6A-EB49-5272-377D-D7D5F6E79D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34AA5E-1A1C-0425-E56A-3EE2C99E2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8456BF-9236-28BE-7343-400226375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7B028F-31BA-BA8E-4FEC-B8F9D79F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1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CAA77-3AB1-AAF2-B05F-993B1826D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F2AD3-AAF8-9240-AD58-0BB984212F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EAFD1B-B127-BB3B-E8DA-38346D7139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30DEA8-CCDE-81A9-4610-CFD1D3E271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A03D87-70CC-667A-A616-C68880688F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BA7D0-B742-9577-7CD7-5E1A6D426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1294DA-CF5E-352C-A57D-6E4AC7F54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F8CBB7-F641-837A-02C7-9F9181246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6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1370B-64C2-9A12-004A-F3382521C9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6C422A-DBD9-D2F6-BF08-F9CD724A5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F51DE7-B754-A950-1602-7A4D9C856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1704B9-B3D8-7CF1-5F00-C25D1D18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35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64090D-8EDF-3781-E483-57784213B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3CD059-D1E9-12E3-D8E5-566C2B6A8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F85D55-0359-77C5-8B89-8178A42C9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767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6D0C7-443D-FDAB-1E1F-D59B73528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9B518-21BE-B03E-7608-4784F12ED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C45287-9B26-2D8D-5402-42682B3B7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07925-FFDD-58CA-EDF4-F846B44BB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051D4F-B93E-0333-7CCF-119D95F6D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CE7FF7-731C-ACAF-5500-73CFE136B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6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51CF0-E883-D1BA-346A-9D435A1F6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794F27-D64A-A9F6-E528-B1A2A0BA3B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66739C-6A6B-6DA3-769E-0F66D7460E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2855B5-0A81-9428-13CC-C930018BF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E22AB9-25CC-8185-8B90-AC793B332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7DAD7-10F4-1892-B8CA-41168B520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897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341E3-57E3-D732-6435-993AF19E6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4732CA-1447-EB81-8C3E-92763E5FD4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D09E4-CCC5-05C9-E10A-E1BFBEA4D7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AF3A77-E277-441F-BC9C-09B0A2886D32}" type="datetimeFigureOut">
              <a:rPr lang="en-US" smtClean="0"/>
              <a:t>1/22/2026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F4996A-133A-264E-871D-8CFE2688E9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DBC92-C478-7468-F8D7-6CF75A8476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197D57-82CD-412A-ADFB-56C96D0DF0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712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scholar.hit.edu.cn/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2EE60-23A6-67E6-F3EC-7507ECBC9D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查询</a:t>
            </a:r>
            <a:r>
              <a:rPr lang="en-US" altLang="zh-CN" dirty="0"/>
              <a:t>FWCI</a:t>
            </a:r>
            <a:r>
              <a:rPr lang="zh-CN" altLang="en-US" dirty="0"/>
              <a:t>指南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367B8A-128E-CC5D-8D7F-90F21B3AB0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请在校园网</a:t>
            </a:r>
            <a:r>
              <a:rPr lang="en-US" altLang="zh-CN" dirty="0"/>
              <a:t>IP</a:t>
            </a:r>
            <a:r>
              <a:rPr lang="zh-CN" altLang="en-US" dirty="0"/>
              <a:t>范围内登录查询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00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2EC9FDC-5AD5-0189-8AC3-175AA3006E7B}"/>
              </a:ext>
            </a:extLst>
          </p:cNvPr>
          <p:cNvSpPr txBox="1"/>
          <p:nvPr/>
        </p:nvSpPr>
        <p:spPr>
          <a:xfrm>
            <a:off x="353960" y="1046911"/>
            <a:ext cx="4827640" cy="88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/>
              <a:t>登录</a:t>
            </a:r>
            <a:r>
              <a:rPr lang="en-US" dirty="0">
                <a:hlinkClick r:id="rId2"/>
              </a:rPr>
              <a:t>Harbin Institute of Technology</a:t>
            </a:r>
            <a:r>
              <a:rPr lang="zh-CN" altLang="en-US" dirty="0"/>
              <a:t>，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在搜索栏中输入中文拼音，点击搜索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4B48831-22C9-6D19-57D4-267CA25FED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164" y="3423145"/>
            <a:ext cx="4234369" cy="305112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614D60-D682-D7AA-216D-BCFE4168100B}"/>
              </a:ext>
            </a:extLst>
          </p:cNvPr>
          <p:cNvSpPr txBox="1"/>
          <p:nvPr/>
        </p:nvSpPr>
        <p:spPr>
          <a:xfrm>
            <a:off x="585018" y="4487040"/>
            <a:ext cx="4070555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en-US" dirty="0"/>
              <a:t>在个人英文主页下方点击 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dirty="0"/>
              <a:t>View Scopus Profile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84C057A-58DA-DC5D-8559-6080DEC08B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563" y="572767"/>
            <a:ext cx="6689569" cy="271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41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C2054DE-34D3-6888-E017-4314265F5832}"/>
              </a:ext>
            </a:extLst>
          </p:cNvPr>
          <p:cNvSpPr txBox="1"/>
          <p:nvPr/>
        </p:nvSpPr>
        <p:spPr>
          <a:xfrm>
            <a:off x="673509" y="1360382"/>
            <a:ext cx="4070555" cy="186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en-US" dirty="0"/>
              <a:t>跳转至</a:t>
            </a:r>
            <a:r>
              <a:rPr lang="en-US" altLang="zh-CN" dirty="0"/>
              <a:t>Scopus</a:t>
            </a:r>
            <a:r>
              <a:rPr lang="zh-CN" altLang="en-US" dirty="0"/>
              <a:t>中学者档案，在圈中处点击</a:t>
            </a:r>
            <a:r>
              <a:rPr lang="en-US" altLang="zh-CN" dirty="0"/>
              <a:t>edit profile</a:t>
            </a:r>
            <a:r>
              <a:rPr lang="zh-CN" altLang="en-US" dirty="0"/>
              <a:t>下的</a:t>
            </a:r>
            <a:r>
              <a:rPr lang="en-US" altLang="zh-CN" dirty="0"/>
              <a:t>export to </a:t>
            </a:r>
            <a:r>
              <a:rPr lang="en-US" altLang="zh-CN" dirty="0" err="1"/>
              <a:t>SciVal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</a:rPr>
              <a:t>（此处</a:t>
            </a:r>
            <a:r>
              <a:rPr lang="en-US" altLang="zh-CN" sz="1400" b="1" dirty="0">
                <a:solidFill>
                  <a:srgbClr val="FF0000"/>
                </a:solidFill>
              </a:rPr>
              <a:t>Scopus</a:t>
            </a:r>
            <a:r>
              <a:rPr lang="zh-CN" altLang="en-US" sz="1400" b="1" dirty="0">
                <a:solidFill>
                  <a:srgbClr val="FF0000"/>
                </a:solidFill>
              </a:rPr>
              <a:t>中收录的学术产出涉及中国高被引学者，斯坦福前</a:t>
            </a:r>
            <a:r>
              <a:rPr lang="en-US" altLang="zh-CN" sz="1400" b="1" dirty="0">
                <a:solidFill>
                  <a:srgbClr val="FF0000"/>
                </a:solidFill>
              </a:rPr>
              <a:t>2%</a:t>
            </a:r>
            <a:r>
              <a:rPr lang="zh-CN" altLang="en-US" sz="1400" b="1" dirty="0">
                <a:solidFill>
                  <a:srgbClr val="FF0000"/>
                </a:solidFill>
              </a:rPr>
              <a:t>科学家，</a:t>
            </a:r>
            <a:r>
              <a:rPr lang="en-US" altLang="zh-CN" sz="1400" b="1" dirty="0">
                <a:solidFill>
                  <a:srgbClr val="FF0000"/>
                </a:solidFill>
              </a:rPr>
              <a:t>THE</a:t>
            </a:r>
            <a:r>
              <a:rPr lang="zh-CN" altLang="en-US" sz="1400" b="1" dirty="0">
                <a:solidFill>
                  <a:srgbClr val="FF0000"/>
                </a:solidFill>
              </a:rPr>
              <a:t>和</a:t>
            </a:r>
            <a:r>
              <a:rPr lang="en-US" altLang="zh-CN" sz="1400" b="1" dirty="0">
                <a:solidFill>
                  <a:srgbClr val="FF0000"/>
                </a:solidFill>
              </a:rPr>
              <a:t>QS</a:t>
            </a:r>
            <a:r>
              <a:rPr lang="zh-CN" altLang="en-US" sz="1400" b="1" dirty="0">
                <a:solidFill>
                  <a:srgbClr val="FF0000"/>
                </a:solidFill>
              </a:rPr>
              <a:t>大学排名，如有不符，请老师及时反馈）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585B457-AAF2-0685-39B2-0CF05BD55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0522" y="865935"/>
            <a:ext cx="4519358" cy="26494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C3D0BC-CDBF-2DD1-1216-163E1DF4CD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04" y="3923275"/>
            <a:ext cx="4983591" cy="20687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9ECE358-00A1-556A-B661-FD3AFB35140F}"/>
              </a:ext>
            </a:extLst>
          </p:cNvPr>
          <p:cNvSpPr txBox="1"/>
          <p:nvPr/>
        </p:nvSpPr>
        <p:spPr>
          <a:xfrm>
            <a:off x="825909" y="4026966"/>
            <a:ext cx="4070555" cy="883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en-US" dirty="0"/>
              <a:t>跳转至</a:t>
            </a:r>
            <a:r>
              <a:rPr lang="en-US" altLang="zh-CN" dirty="0" err="1"/>
              <a:t>SciVal</a:t>
            </a:r>
            <a:r>
              <a:rPr lang="zh-CN" altLang="en-US" dirty="0"/>
              <a:t>，可根据左上角选择不同年份区间的本人</a:t>
            </a:r>
            <a:r>
              <a:rPr lang="en-US" altLang="zh-CN" dirty="0"/>
              <a:t>FWCI</a:t>
            </a:r>
            <a:r>
              <a:rPr lang="zh-CN" altLang="en-US" dirty="0"/>
              <a:t>值</a:t>
            </a:r>
            <a:endParaRPr lang="en-US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56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CF990-FE5C-3681-B6E0-E95D908B2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备注：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21BCB-8A8E-13AA-D087-8860DFA98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部分老师的个人学者档案如有不符，请提供个人代表性论文英文全称到邮箱：</a:t>
            </a:r>
            <a:r>
              <a:rPr lang="en-US" altLang="zh-CN" dirty="0"/>
              <a:t>v.hao@Elsevier.com</a:t>
            </a:r>
            <a:r>
              <a:rPr lang="zh-CN" altLang="en-US" dirty="0"/>
              <a:t>，以确保个人信息的准确性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89032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49ac42a-3eb4-4074-b885-aea26bd6241e}" enabled="1" method="Standard" siteId="{9274ee3f-9425-4109-a27f-9fb15c10675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217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查询FWCI指南</vt:lpstr>
      <vt:lpstr>PowerPoint Presentation</vt:lpstr>
      <vt:lpstr>PowerPoint Presentation</vt:lpstr>
      <vt:lpstr>备注：</vt:lpstr>
    </vt:vector>
  </TitlesOfParts>
  <Company>Elsevier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Hao, Vicky (ELS-BEI)</dc:creator>
  <cp:lastModifiedBy>Hao, Vicky (ELS-BEI)</cp:lastModifiedBy>
  <cp:revision>1</cp:revision>
  <dcterms:created xsi:type="dcterms:W3CDTF">2026-01-22T00:55:50Z</dcterms:created>
  <dcterms:modified xsi:type="dcterms:W3CDTF">2026-01-22T01:32:46Z</dcterms:modified>
</cp:coreProperties>
</file>